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3" d="100"/>
          <a:sy n="103" d="100"/>
        </p:scale>
        <p:origin x="87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191675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43226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5242362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图片 3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8752855" y="331286"/>
            <a:ext cx="3322347" cy="287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Venn diagram"/>
          <p:cNvSpPr txBox="1"/>
          <p:nvPr userDrawn="1"/>
        </p:nvSpPr>
        <p:spPr>
          <a:xfrm>
            <a:off x="3074118" y="262454"/>
            <a:ext cx="1899359" cy="359073"/>
          </a:xfrm>
          <a:prstGeom prst="rect">
            <a:avLst/>
          </a:prstGeom>
          <a:ln w="12700">
            <a:miter lim="400000"/>
          </a:ln>
        </p:spPr>
        <p:txBody>
          <a:bodyPr wrap="square" lIns="25400" tIns="25400" rIns="25400" bIns="25400">
            <a:spAutoFit/>
          </a:bodyPr>
          <a:lstStyle>
            <a:lvl1pPr algn="l">
              <a:defRPr sz="6000">
                <a:solidFill>
                  <a:srgbClr val="060708"/>
                </a:solidFill>
              </a:defRPr>
            </a:lvl1pPr>
          </a:lstStyle>
          <a:p>
            <a:pPr marL="0" marR="0" lvl="0" indent="0" algn="ctr" defTabSz="90741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  <a:sym typeface="+mn-ea"/>
              </a:rPr>
              <a:t>活动策划与宣传</a:t>
            </a:r>
          </a:p>
        </p:txBody>
      </p:sp>
    </p:spTree>
    <p:extLst>
      <p:ext uri="{BB962C8B-B14F-4D97-AF65-F5344CB8AC3E}">
        <p14:creationId xmlns:p14="http://schemas.microsoft.com/office/powerpoint/2010/main" val="4057867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/>
    </mc:Choice>
    <mc:Fallback xmlns="">
      <p:transition advClick="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009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601149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139936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693849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780433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26387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214353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060656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7000B5-AA00-4095-960C-F31E2579F746}" type="datetimeFigureOut">
              <a:rPr lang="zh-CN" altLang="en-US" smtClean="0"/>
              <a:t>2025/1/13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798D42-A54C-4303-B0EE-C30D20276651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288372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1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34"/>
          <p:cNvSpPr txBox="1"/>
          <p:nvPr/>
        </p:nvSpPr>
        <p:spPr>
          <a:xfrm>
            <a:off x="556260" y="2032538"/>
            <a:ext cx="4928235" cy="1046438"/>
          </a:xfrm>
          <a:prstGeom prst="rect">
            <a:avLst/>
          </a:prstGeom>
          <a:noFill/>
          <a:ln>
            <a:noFill/>
          </a:ln>
        </p:spPr>
        <p:txBody>
          <a:bodyPr wrap="square" lIns="91437" tIns="45719" rIns="91437" bIns="45719" rtlCol="0">
            <a:spAutoFit/>
          </a:bodyPr>
          <a:lstStyle>
            <a:defPPr>
              <a:defRPr lang="zh-CN"/>
            </a:defPPr>
            <a:lvl1pPr>
              <a:lnSpc>
                <a:spcPct val="150000"/>
              </a:lnSpc>
              <a:defRPr>
                <a:solidFill>
                  <a:schemeClr val="accent1"/>
                </a:solidFill>
                <a:latin typeface="+mn-ea"/>
                <a:ea typeface="+mn-ea"/>
              </a:defRPr>
            </a:lvl1pPr>
          </a:lstStyle>
          <a:p>
            <a:pPr algn="just">
              <a:lnSpc>
                <a:spcPct val="100000"/>
              </a:lnSpc>
              <a:spcBef>
                <a:spcPts val="1800"/>
              </a:spcBef>
              <a:spcAft>
                <a:spcPts val="1800"/>
              </a:spcAft>
            </a:pPr>
            <a:r>
              <a:rPr lang="en-US" altLang="zh-CN" sz="1600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en-US" altLang="zh-CN" sz="1600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just">
              <a:lnSpc>
                <a:spcPct val="100000"/>
              </a:lnSpc>
              <a:spcBef>
                <a:spcPts val="1800"/>
              </a:spcBef>
              <a:spcAft>
                <a:spcPts val="1800"/>
              </a:spcAft>
            </a:pPr>
            <a:r>
              <a:rPr lang="en-US" altLang="zh-CN" sz="1600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zh-CN" altLang="en-US" sz="1600" dirty="0" smtClean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0" name="文本框 9"/>
          <p:cNvSpPr txBox="1"/>
          <p:nvPr/>
        </p:nvSpPr>
        <p:spPr>
          <a:xfrm>
            <a:off x="6266755" y="2105189"/>
            <a:ext cx="5816388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6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</a:p>
          <a:p>
            <a:endParaRPr lang="en-US" altLang="zh-CN" sz="1600" dirty="0" smtClean="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en-US" altLang="zh-CN" sz="1600" dirty="0" smtClean="0"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6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zh-CN" altLang="en-US" sz="16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1" name="TextBox 8"/>
          <p:cNvSpPr txBox="1"/>
          <p:nvPr/>
        </p:nvSpPr>
        <p:spPr>
          <a:xfrm>
            <a:off x="552971" y="1447509"/>
            <a:ext cx="5568130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defTabSz="816610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1 </a:t>
            </a:r>
            <a:r>
              <a:rPr lang="zh-CN" altLang="en-US" sz="2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创意概况</a:t>
            </a:r>
            <a:r>
              <a:rPr lang="zh-CN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（</a:t>
            </a:r>
            <a:r>
              <a:rPr lang="zh-CN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含创意方案实施地点、具体内容等）</a:t>
            </a:r>
            <a:endParaRPr lang="en-US" altLang="zh-CN" sz="1400" dirty="0">
              <a:solidFill>
                <a:schemeClr val="tx1">
                  <a:lumMod val="85000"/>
                  <a:lumOff val="1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微软雅黑" panose="020B0503020204020204" pitchFamily="34" charset="-122"/>
            </a:endParaRPr>
          </a:p>
        </p:txBody>
      </p:sp>
      <p:sp>
        <p:nvSpPr>
          <p:cNvPr id="12" name="TextBox 34"/>
          <p:cNvSpPr txBox="1"/>
          <p:nvPr/>
        </p:nvSpPr>
        <p:spPr>
          <a:xfrm>
            <a:off x="556517" y="3965903"/>
            <a:ext cx="5253038" cy="1292660"/>
          </a:xfrm>
          <a:prstGeom prst="rect">
            <a:avLst/>
          </a:prstGeom>
          <a:noFill/>
          <a:ln>
            <a:noFill/>
          </a:ln>
        </p:spPr>
        <p:txBody>
          <a:bodyPr wrap="square" lIns="91437" tIns="45719" rIns="91437" bIns="45719" rtlCol="0">
            <a:spAutoFit/>
          </a:bodyPr>
          <a:lstStyle>
            <a:defPPr>
              <a:defRPr lang="zh-CN"/>
            </a:defPPr>
            <a:lvl1pPr>
              <a:lnSpc>
                <a:spcPct val="150000"/>
              </a:lnSpc>
              <a:defRPr>
                <a:solidFill>
                  <a:schemeClr val="accent1"/>
                </a:solidFill>
                <a:latin typeface="+mn-ea"/>
                <a:ea typeface="+mn-ea"/>
              </a:defRPr>
            </a:lvl1pPr>
          </a:lstStyle>
          <a:p>
            <a:pPr algn="just">
              <a:spcBef>
                <a:spcPts val="1800"/>
              </a:spcBef>
              <a:spcAft>
                <a:spcPts val="1800"/>
              </a:spcAft>
            </a:pPr>
            <a:r>
              <a:rPr lang="en-US" altLang="zh-CN" sz="1600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</a:p>
          <a:p>
            <a:pPr algn="just">
              <a:spcBef>
                <a:spcPts val="1800"/>
              </a:spcBef>
              <a:spcAft>
                <a:spcPts val="1800"/>
              </a:spcAft>
            </a:pPr>
            <a:r>
              <a:rPr lang="en-US" altLang="zh-CN" sz="1600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zh-CN" altLang="en-US" sz="1600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13" name="直接连接符 12"/>
          <p:cNvCxnSpPr/>
          <p:nvPr/>
        </p:nvCxnSpPr>
        <p:spPr>
          <a:xfrm>
            <a:off x="624979" y="3885332"/>
            <a:ext cx="4752528" cy="0"/>
          </a:xfrm>
          <a:prstGeom prst="line">
            <a:avLst/>
          </a:prstGeom>
          <a:ln w="50800">
            <a:gradFill>
              <a:gsLst>
                <a:gs pos="0">
                  <a:srgbClr val="4472C4"/>
                </a:gs>
                <a:gs pos="99000">
                  <a:schemeClr val="bg1"/>
                </a:gs>
                <a:gs pos="65000">
                  <a:schemeClr val="accent1">
                    <a:lumMod val="30000"/>
                    <a:lumOff val="70000"/>
                  </a:schemeClr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8"/>
          <p:cNvSpPr txBox="1"/>
          <p:nvPr/>
        </p:nvSpPr>
        <p:spPr>
          <a:xfrm>
            <a:off x="552971" y="3335322"/>
            <a:ext cx="4824536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defTabSz="816610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2 </a:t>
            </a:r>
            <a:r>
              <a:rPr lang="zh-CN" altLang="en-US" sz="2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特色亮点</a:t>
            </a:r>
            <a:endParaRPr lang="en-US" altLang="zh-CN" sz="2400" dirty="0">
              <a:solidFill>
                <a:schemeClr val="tx1">
                  <a:lumMod val="85000"/>
                  <a:lumOff val="1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微软雅黑" panose="020B0503020204020204" pitchFamily="34" charset="-122"/>
            </a:endParaRPr>
          </a:p>
        </p:txBody>
      </p:sp>
      <p:cxnSp>
        <p:nvCxnSpPr>
          <p:cNvPr id="16" name="直接连接符 15"/>
          <p:cNvCxnSpPr/>
          <p:nvPr/>
        </p:nvCxnSpPr>
        <p:spPr>
          <a:xfrm>
            <a:off x="624979" y="1945502"/>
            <a:ext cx="1980220" cy="0"/>
          </a:xfrm>
          <a:prstGeom prst="line">
            <a:avLst/>
          </a:prstGeom>
          <a:ln w="50800">
            <a:gradFill>
              <a:gsLst>
                <a:gs pos="0">
                  <a:srgbClr val="4472C4"/>
                </a:gs>
                <a:gs pos="99000">
                  <a:schemeClr val="bg1"/>
                </a:gs>
                <a:gs pos="65000">
                  <a:schemeClr val="accent1">
                    <a:lumMod val="30000"/>
                    <a:lumOff val="70000"/>
                  </a:schemeClr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接连接符 17"/>
          <p:cNvCxnSpPr/>
          <p:nvPr/>
        </p:nvCxnSpPr>
        <p:spPr>
          <a:xfrm>
            <a:off x="6338763" y="1997519"/>
            <a:ext cx="4471024" cy="0"/>
          </a:xfrm>
          <a:prstGeom prst="line">
            <a:avLst/>
          </a:prstGeom>
          <a:ln w="50800">
            <a:gradFill>
              <a:gsLst>
                <a:gs pos="0">
                  <a:srgbClr val="4472C4"/>
                </a:gs>
                <a:gs pos="99000">
                  <a:schemeClr val="bg1"/>
                </a:gs>
                <a:gs pos="65000">
                  <a:schemeClr val="accent1">
                    <a:lumMod val="30000"/>
                    <a:lumOff val="70000"/>
                  </a:schemeClr>
                </a:gs>
              </a:gsLst>
              <a:lin ang="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8"/>
          <p:cNvSpPr txBox="1"/>
          <p:nvPr/>
        </p:nvSpPr>
        <p:spPr>
          <a:xfrm>
            <a:off x="6266755" y="1447509"/>
            <a:ext cx="5448438" cy="4616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defTabSz="816610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3 </a:t>
            </a:r>
            <a:r>
              <a:rPr lang="zh-CN" altLang="en-US" sz="2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产生效益</a:t>
            </a:r>
            <a:r>
              <a:rPr lang="zh-CN" alt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（可量化指标、经济效益）</a:t>
            </a:r>
            <a:endParaRPr lang="en-US" altLang="zh-CN" sz="1400" dirty="0">
              <a:solidFill>
                <a:schemeClr val="tx1">
                  <a:lumMod val="85000"/>
                  <a:lumOff val="1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微软雅黑" panose="020B0503020204020204" pitchFamily="34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24979" y="466009"/>
            <a:ext cx="3240360" cy="4603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altLang="zh-CN" sz="2400" b="1" dirty="0" smtClean="0"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xxx</a:t>
            </a:r>
            <a:r>
              <a:rPr lang="zh-CN" altLang="en-US" sz="2400" b="1" dirty="0" smtClean="0"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（创意名称</a:t>
            </a:r>
            <a:r>
              <a:rPr lang="zh-CN" altLang="en-US" sz="2400" b="1" dirty="0" smtClean="0">
                <a:latin typeface="微软雅黑" panose="020B0503020204020204" pitchFamily="34" charset="-122"/>
                <a:ea typeface="微软雅黑" panose="020B0503020204020204" pitchFamily="34" charset="-122"/>
                <a:cs typeface="Times New Roman" panose="02020603050405020304" pitchFamily="18" charset="0"/>
              </a:rPr>
              <a:t>）</a:t>
            </a:r>
            <a:endParaRPr lang="zh-CN" altLang="en-US" sz="2400" b="1" dirty="0">
              <a:latin typeface="微软雅黑" panose="020B0503020204020204" pitchFamily="34" charset="-122"/>
              <a:ea typeface="微软雅黑" panose="020B0503020204020204" pitchFamily="34" charset="-122"/>
              <a:cs typeface="Times New Roman" panose="02020603050405020304" pitchFamily="18" charset="0"/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6266897" y="4376449"/>
            <a:ext cx="2327910" cy="2129790"/>
          </a:xfrm>
          <a:prstGeom prst="rect">
            <a:avLst/>
          </a:prstGeom>
          <a:solidFill>
            <a:srgbClr val="D2D3E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 dirty="0">
                <a:solidFill>
                  <a:srgbClr val="004098"/>
                </a:solidFill>
                <a:latin typeface="思源黑体" panose="020B0500000000000000" pitchFamily="34" charset="-122"/>
                <a:ea typeface="思源黑体" panose="020B0500000000000000" pitchFamily="34" charset="-122"/>
              </a:rPr>
              <a:t>图片1</a:t>
            </a:r>
          </a:p>
        </p:txBody>
      </p:sp>
      <p:sp>
        <p:nvSpPr>
          <p:cNvPr id="23" name="矩形 22"/>
          <p:cNvSpPr/>
          <p:nvPr/>
        </p:nvSpPr>
        <p:spPr>
          <a:xfrm>
            <a:off x="9387283" y="4376449"/>
            <a:ext cx="2327910" cy="2129155"/>
          </a:xfrm>
          <a:prstGeom prst="rect">
            <a:avLst/>
          </a:prstGeom>
          <a:solidFill>
            <a:srgbClr val="D2D3E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 dirty="0">
                <a:solidFill>
                  <a:srgbClr val="004098"/>
                </a:solidFill>
                <a:latin typeface="思源黑体" panose="020B0500000000000000" pitchFamily="34" charset="-122"/>
                <a:ea typeface="思源黑体" panose="020B0500000000000000" pitchFamily="34" charset="-122"/>
              </a:rPr>
              <a:t>图片</a:t>
            </a:r>
            <a:r>
              <a:rPr lang="en-US" altLang="zh-CN" b="1" dirty="0">
                <a:solidFill>
                  <a:srgbClr val="004098"/>
                </a:solidFill>
                <a:latin typeface="思源黑体" panose="020B0500000000000000" pitchFamily="34" charset="-122"/>
                <a:ea typeface="思源黑体" panose="020B0500000000000000" pitchFamily="34" charset="-122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6337788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/>
    </mc:Choice>
    <mc:Fallback xmlns="">
      <p:transition advClick="0"/>
    </mc:Fallback>
  </mc:AlternateContent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</TotalTime>
  <Words>42</Words>
  <Application>Microsoft Office PowerPoint</Application>
  <PresentationFormat>宽屏</PresentationFormat>
  <Paragraphs>14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等线</vt:lpstr>
      <vt:lpstr>等线 Light</vt:lpstr>
      <vt:lpstr>思源黑体</vt:lpstr>
      <vt:lpstr>微软雅黑</vt:lpstr>
      <vt:lpstr>Arial</vt:lpstr>
      <vt:lpstr>Times New Roman</vt:lpstr>
      <vt:lpstr>Office 主题​​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陈静</dc:creator>
  <cp:lastModifiedBy>陈静</cp:lastModifiedBy>
  <cp:revision>10</cp:revision>
  <dcterms:created xsi:type="dcterms:W3CDTF">2025-01-10T06:33:13Z</dcterms:created>
  <dcterms:modified xsi:type="dcterms:W3CDTF">2025-01-13T07:50:10Z</dcterms:modified>
</cp:coreProperties>
</file>

<file path=docProps/thumbnail.jpeg>
</file>